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3" y="7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97F7-8CE4-4E34-9924-7090CDB7F923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1CA5-1BBE-454D-9147-D6F9B5EBF54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97F7-8CE4-4E34-9924-7090CDB7F923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1CA5-1BBE-454D-9147-D6F9B5EBF5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97F7-8CE4-4E34-9924-7090CDB7F923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1CA5-1BBE-454D-9147-D6F9B5EBF5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97F7-8CE4-4E34-9924-7090CDB7F923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1CA5-1BBE-454D-9147-D6F9B5EBF5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97F7-8CE4-4E34-9924-7090CDB7F923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1CA5-1BBE-454D-9147-D6F9B5EBF5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97F7-8CE4-4E34-9924-7090CDB7F923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1CA5-1BBE-454D-9147-D6F9B5EBF5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97F7-8CE4-4E34-9924-7090CDB7F923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1CA5-1BBE-454D-9147-D6F9B5EBF5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97F7-8CE4-4E34-9924-7090CDB7F923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1CA5-1BBE-454D-9147-D6F9B5EBF5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97F7-8CE4-4E34-9924-7090CDB7F923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1CA5-1BBE-454D-9147-D6F9B5EBF5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97F7-8CE4-4E34-9924-7090CDB7F923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1CA5-1BBE-454D-9147-D6F9B5EBF5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97F7-8CE4-4E34-9924-7090CDB7F923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1CA5-1BBE-454D-9147-D6F9B5EBF5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E5797F7-8CE4-4E34-9924-7090CDB7F923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DA61CA5-1BBE-454D-9147-D6F9B5EBF54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sc.edu/academics/catalog/index.cf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sc.edu/academics/catalog/index.cf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12WS020\Documents\security%20agreement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705600" cy="76200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 i l y   </a:t>
            </a:r>
            <a:r>
              <a:rPr lang="pt-BR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u c a t i o n a l   </a:t>
            </a:r>
            <a:r>
              <a:rPr lang="pt-BR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g h t s   </a:t>
            </a:r>
            <a:r>
              <a:rPr lang="pt-BR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pt-BR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pt-BR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 i v a c y   </a:t>
            </a:r>
            <a:r>
              <a:rPr lang="pt-BR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t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 anchor="ctr"/>
          <a:lstStyle/>
          <a:p>
            <a:r>
              <a:rPr lang="en-US" sz="2600" dirty="0" smtClean="0">
                <a:latin typeface="Perpetua Titling MT" panose="02020502060505020804" pitchFamily="18" charset="0"/>
              </a:rPr>
              <a:t>Birmingham-Southern </a:t>
            </a:r>
            <a:r>
              <a:rPr lang="en-US" sz="2600" dirty="0">
                <a:latin typeface="Perpetua Titling MT" panose="02020502060505020804" pitchFamily="18" charset="0"/>
              </a:rPr>
              <a:t>College</a:t>
            </a:r>
            <a:br>
              <a:rPr lang="en-US" sz="2600" dirty="0">
                <a:latin typeface="Perpetua Titling MT" panose="02020502060505020804" pitchFamily="18" charset="0"/>
              </a:rPr>
            </a:br>
            <a:r>
              <a:rPr lang="en-US" sz="2600" dirty="0">
                <a:latin typeface="Perpetua Titling MT" panose="02020502060505020804" pitchFamily="18" charset="0"/>
              </a:rPr>
              <a:t>Office of Academic Records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199" y="2438400"/>
            <a:ext cx="58674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latin typeface="Perpetua Titling MT" panose="02020502060505020804" pitchFamily="18" charset="0"/>
              </a:rPr>
              <a:t>FERPA AND YOU</a:t>
            </a:r>
          </a:p>
        </p:txBody>
      </p:sp>
      <p:grpSp>
        <p:nvGrpSpPr>
          <p:cNvPr id="7" name="Group 5"/>
          <p:cNvGrpSpPr>
            <a:grpSpLocks noChangeAspect="1"/>
          </p:cNvGrpSpPr>
          <p:nvPr/>
        </p:nvGrpSpPr>
        <p:grpSpPr bwMode="auto">
          <a:xfrm>
            <a:off x="3457126" y="4572000"/>
            <a:ext cx="2153546" cy="2141034"/>
            <a:chOff x="480" y="2544"/>
            <a:chExt cx="1377" cy="1369"/>
          </a:xfrm>
        </p:grpSpPr>
        <p:sp>
          <p:nvSpPr>
            <p:cNvPr id="8" name="AutoShape 4"/>
            <p:cNvSpPr>
              <a:spLocks noChangeAspect="1" noChangeArrowheads="1" noTextEdit="1"/>
            </p:cNvSpPr>
            <p:nvPr/>
          </p:nvSpPr>
          <p:spPr bwMode="auto">
            <a:xfrm>
              <a:off x="480" y="2544"/>
              <a:ext cx="1377" cy="1369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544"/>
              <a:ext cx="1381" cy="1373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375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RIGHT TO OBTAIN A COPY OF THE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COLLEGE’S STUDENT RECORDS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 of the Birmingham-Southern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College Student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Records Policy can be obtained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stopping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the Office of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Academic Records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 Student Services Building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requesting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copy. </a:t>
            </a:r>
          </a:p>
          <a:p>
            <a:pPr marL="0" indent="0" algn="ctr"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 Records Policy is also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available in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BSC catalog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located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 the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BSC web page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www.bsc.edu/academics/catalog/index.cfm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7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RIGHT TO FILE A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COMPLAINT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THE FERPA OFFICE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file a complaint with the FERPA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Office in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Washington, D.C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contact the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BSC Office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Academic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Records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information related to filing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complaint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227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ELLUCIAN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SECURITY SCREEN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event that a student has requested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Directory Information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restriction, one cannot even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confirm that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individual attends BSC. No address,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phone number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or current enrollment status can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released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The directive of the student must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followed.</a:t>
            </a:r>
          </a:p>
          <a:p>
            <a:pPr marL="0" indent="0" algn="ctr">
              <a:buNone/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i="1" dirty="0">
                <a:latin typeface="Gill Sans MT" panose="020B0502020104020203" pitchFamily="34" charset="0"/>
              </a:rPr>
              <a:t>The best response is to say, “I am sorry, I don’t </a:t>
            </a:r>
            <a:r>
              <a:rPr lang="en-US" sz="1800" b="1" i="1" dirty="0" smtClean="0">
                <a:latin typeface="Gill Sans MT" panose="020B0502020104020203" pitchFamily="34" charset="0"/>
              </a:rPr>
              <a:t>have information </a:t>
            </a:r>
            <a:r>
              <a:rPr lang="en-US" sz="1800" b="1" i="1" dirty="0">
                <a:latin typeface="Gill Sans MT" panose="020B0502020104020203" pitchFamily="34" charset="0"/>
              </a:rPr>
              <a:t>on any such student</a:t>
            </a:r>
            <a:r>
              <a:rPr lang="en-US" sz="1800" b="1" i="1" dirty="0" smtClean="0">
                <a:latin typeface="Gill Sans MT" panose="020B0502020104020203" pitchFamily="34" charset="0"/>
              </a:rPr>
              <a:t>.” </a:t>
            </a:r>
            <a:endParaRPr lang="en-US" sz="1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14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 I include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non-directory information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a letter of recommendation for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student?</a:t>
            </a: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the student provides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written permission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individual writing the letter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recommendation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release such information.</a:t>
            </a:r>
          </a:p>
        </p:txBody>
      </p:sp>
    </p:spTree>
    <p:extLst>
      <p:ext uri="{BB962C8B-B14F-4D97-AF65-F5344CB8AC3E}">
        <p14:creationId xmlns:p14="http://schemas.microsoft.com/office/powerpoint/2010/main" val="39397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COMMON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student grades be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posted by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Security Number, Student ID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Name?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No. This can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done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each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provides written permission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instructor to do so. Even with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permission from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student, this is not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recommended. 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unique number assigned to each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would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 preferred method.</a:t>
            </a:r>
          </a:p>
        </p:txBody>
      </p:sp>
    </p:spTree>
    <p:extLst>
      <p:ext uri="{BB962C8B-B14F-4D97-AF65-F5344CB8AC3E}">
        <p14:creationId xmlns:p14="http://schemas.microsoft.com/office/powerpoint/2010/main" val="42894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FEW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general, do not release any address information to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off-campus inquiries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student’s directory restriction before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answer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questions.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release any information by providing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signed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release.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Remember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BSC Student Records Policy can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found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web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</a:p>
          <a:p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www.bsc.edu/academics/catalog/index.cfm</a:t>
            </a:r>
            <a:r>
              <a:rPr lang="en-US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viewed on a computer screen should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treated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same confidentiality as paper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records. Be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sure to clear your computer screen when it will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unattended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894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FERPA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752600"/>
            <a:ext cx="7924800" cy="4114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see, educational records are all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around us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Each of us needs to do our part to keep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information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secure, and protect students’ rights.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any question in your mind regarding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request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education record information, it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always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to err on the conservative side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call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office that maintains that portion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education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 and ask for guidance.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web browser to the Academic Records web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page for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FERPA updates. Should you ever have questions,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please contact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Office of Academic Records immediately.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To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complete your FERPA training and sign the security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agreement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51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600200"/>
            <a:ext cx="76200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look around your work area.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information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have which may need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handled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secure way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ctr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campus telephone directory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tudent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registration forms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papers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dvising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tudent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displayed on your computer screen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 to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ferpa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53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Information access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752600"/>
            <a:ext cx="79248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have more access to restricted information than ever before with the College’s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Ellucian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integrated database. The consequences of how we handle, or mishandle, student information are significant. </a:t>
            </a:r>
          </a:p>
          <a:p>
            <a:pPr marL="0" indent="0" algn="ctr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 information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 you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disclose, and to whom, under the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Educational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Rights &amp; Privacy Act (FERPA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tutorial will help you answer these questions.</a:t>
            </a:r>
          </a:p>
        </p:txBody>
      </p:sp>
    </p:spTree>
    <p:extLst>
      <p:ext uri="{BB962C8B-B14F-4D97-AF65-F5344CB8AC3E}">
        <p14:creationId xmlns:p14="http://schemas.microsoft.com/office/powerpoint/2010/main" val="4764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EDUCATIONAL RECORDS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752600"/>
            <a:ext cx="7924800" cy="41148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Educational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records maintained by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College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directly relate to a student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means that almost any student-related piece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paper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part of that student’s educational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record. Also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student-related information displayed 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computer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screen is considered part of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student’s educational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there are some records that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considered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exceptions. These exceptions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primarily relate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employment, security, and health records.</a:t>
            </a:r>
          </a:p>
        </p:txBody>
      </p:sp>
    </p:spTree>
    <p:extLst>
      <p:ext uri="{BB962C8B-B14F-4D97-AF65-F5344CB8AC3E}">
        <p14:creationId xmlns:p14="http://schemas.microsoft.com/office/powerpoint/2010/main" val="290047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FERPA?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600200"/>
            <a:ext cx="81534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FERPA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(Family Educational Rights and Privacy Act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</a:t>
            </a:r>
          </a:p>
          <a:p>
            <a:pPr marL="0" indent="0" algn="ctr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federal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 that protects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students.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gives students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 rights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 to inspect and review education records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 to seek the amendment of education records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 to consent to the disclosure of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records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 to obtain a copy of the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schools Student Records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 to file a complaint with the FERPA Office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Washington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D.C.</a:t>
            </a:r>
          </a:p>
        </p:txBody>
      </p:sp>
    </p:spTree>
    <p:extLst>
      <p:ext uri="{BB962C8B-B14F-4D97-AF65-F5344CB8AC3E}">
        <p14:creationId xmlns:p14="http://schemas.microsoft.com/office/powerpoint/2010/main" val="67281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1325562"/>
          </a:xfrm>
        </p:spPr>
        <p:txBody>
          <a:bodyPr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RIGHT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INSPECT, REVIEW, AND SEEK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AMEND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EDUCATIONAL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00600" y="1905000"/>
            <a:ext cx="3810000" cy="3429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access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review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education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any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time. If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believe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information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records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inaccurate, misleading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violation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their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privacy rights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they may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request 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 that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office which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those records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amend them.</a:t>
            </a:r>
          </a:p>
        </p:txBody>
      </p:sp>
      <p:pic>
        <p:nvPicPr>
          <p:cNvPr id="2051" name="Picture 3" descr="C:\Users\12WS020\AppData\Local\Microsoft\Windows\INetCache\IE\LRQ7ZMKC\search_file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4422666" cy="355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0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1371600"/>
          </a:xfrm>
        </p:spPr>
        <p:txBody>
          <a:bodyPr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right to HAVE SOME CONTROL 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 THE disclosure of INFORMATION FROM education records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52600"/>
            <a:ext cx="7924800" cy="41148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Directory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can be released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without written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consent of the student. At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BSC, directory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is defined as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Student's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name, address, telephone number, email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address, photo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major field of study, dates of attendance, degrees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awards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received, the most recent previous education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agency 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 attended by the student, participation 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college activities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sports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students at BSC can request that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directory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be withheld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completing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Directory Information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Restriction Form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Office of Academic Records.</a:t>
            </a:r>
          </a:p>
        </p:txBody>
      </p:sp>
    </p:spTree>
    <p:extLst>
      <p:ext uri="{BB962C8B-B14F-4D97-AF65-F5344CB8AC3E}">
        <p14:creationId xmlns:p14="http://schemas.microsoft.com/office/powerpoint/2010/main" val="232188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RIGHT TO CONSENT TO THE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DISCLOSURE OF EDUCATION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905000"/>
            <a:ext cx="8534400" cy="41148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Permission of students must be obtained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before releasing non-directory</a:t>
            </a:r>
          </a:p>
          <a:p>
            <a:pPr marL="0" indent="0" algn="ctr"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Exceptions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this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rule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include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releasing information to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following:</a:t>
            </a:r>
          </a:p>
          <a:p>
            <a:pPr marL="0" indent="0" algn="ctr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officials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 faculty of the College who have legitimate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educational interest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(need to know in order to fulfill official responsibilities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officials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other schools or school systems in which the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students seek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enroll; in this instance, no notice of release of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records needs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be sent to the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Continued)</a:t>
            </a:r>
          </a:p>
        </p:txBody>
      </p:sp>
    </p:spTree>
    <p:extLst>
      <p:ext uri="{BB962C8B-B14F-4D97-AF65-F5344CB8AC3E}">
        <p14:creationId xmlns:p14="http://schemas.microsoft.com/office/powerpoint/2010/main" val="180416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1341438"/>
          </a:xfrm>
        </p:spPr>
        <p:txBody>
          <a:bodyPr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RIGHT TO CONSENT TO THE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DISCLOSURE OF EDUCATION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RECORDS 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(CONTINUED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752600"/>
            <a:ext cx="7924800" cy="42672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Certain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federal and state educational authorities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the Comptroller General of the United States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ii) the Secretary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iii) the Commissioner, the Director of the National Institute of Education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iv) state educational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authorities 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Accrediting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University-approved testing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agencies; parents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dependent students (requires signed statement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parent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claiming that student is dependent per Internal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Revenue Code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1954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ppropriate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parties in connection with an emergency when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immediate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or safety of the student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threatened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presenting an officially-related judicial order 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lawfully issued subpoena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and, institutions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which the student has received, or applied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for, financial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aid.</a:t>
            </a:r>
          </a:p>
        </p:txBody>
      </p:sp>
    </p:spTree>
    <p:extLst>
      <p:ext uri="{BB962C8B-B14F-4D97-AF65-F5344CB8AC3E}">
        <p14:creationId xmlns:p14="http://schemas.microsoft.com/office/powerpoint/2010/main" val="229672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Custom 4">
      <a:dk1>
        <a:srgbClr val="1F2123"/>
      </a:dk1>
      <a:lt1>
        <a:srgbClr val="FFFFFF"/>
      </a:lt1>
      <a:dk2>
        <a:srgbClr val="1F2123"/>
      </a:dk2>
      <a:lt2>
        <a:srgbClr val="A3C1E0"/>
      </a:lt2>
      <a:accent1>
        <a:srgbClr val="336699"/>
      </a:accent1>
      <a:accent2>
        <a:srgbClr val="FFFF00"/>
      </a:accent2>
      <a:accent3>
        <a:srgbClr val="7A6A60"/>
      </a:accent3>
      <a:accent4>
        <a:srgbClr val="FFFF99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139</TotalTime>
  <Words>1196</Words>
  <Application>Microsoft Office PowerPoint</Application>
  <PresentationFormat>On-screen Show (4:3)</PresentationFormat>
  <Paragraphs>106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Gill Sans MT</vt:lpstr>
      <vt:lpstr>Perpetua Titling MT</vt:lpstr>
      <vt:lpstr>Times New Roman</vt:lpstr>
      <vt:lpstr>Horizon</vt:lpstr>
      <vt:lpstr>Birmingham-Southern College Office of Academic Records</vt:lpstr>
      <vt:lpstr>Welcome to ferpa!</vt:lpstr>
      <vt:lpstr>Information access </vt:lpstr>
      <vt:lpstr>EDUCATIONAL RECORDS </vt:lpstr>
      <vt:lpstr>What Is FERPA? </vt:lpstr>
      <vt:lpstr>THE RIGHT TO INSPECT, REVIEW, AND SEEK TO AMEND EDUCATIONAL RECORDS</vt:lpstr>
      <vt:lpstr>The right to HAVE SOME CONTROL  OVER THE disclosure of INFORMATION FROM education records </vt:lpstr>
      <vt:lpstr>THE RIGHT TO CONSENT TO THE DISCLOSURE OF EDUCATION RECORDS</vt:lpstr>
      <vt:lpstr>THE RIGHT TO CONSENT TO THE DISCLOSURE OF EDUCATION RECORDS  (CONTINUED)</vt:lpstr>
      <vt:lpstr>THE RIGHT TO OBTAIN A COPY OF THE COLLEGE’S STUDENT RECORDS POLICY</vt:lpstr>
      <vt:lpstr>THE RIGHT TO FILE A COMPLAINT WITH THE FERPA OFFICE </vt:lpstr>
      <vt:lpstr>ELLUCIAN SECURITY SCREEN</vt:lpstr>
      <vt:lpstr>COMMON QUESTION</vt:lpstr>
      <vt:lpstr>COMMON QUESTION </vt:lpstr>
      <vt:lpstr>A FEW HIGHLIGHTS</vt:lpstr>
      <vt:lpstr>FERPA SUMMARY</vt:lpstr>
    </vt:vector>
  </TitlesOfParts>
  <Company>Birmingham-Southern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12WS 020</dc:creator>
  <cp:lastModifiedBy>Willard, Susan S.</cp:lastModifiedBy>
  <cp:revision>14</cp:revision>
  <dcterms:created xsi:type="dcterms:W3CDTF">2020-02-24T17:07:25Z</dcterms:created>
  <dcterms:modified xsi:type="dcterms:W3CDTF">2020-02-24T19:33:30Z</dcterms:modified>
</cp:coreProperties>
</file>